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  <p:sldMasterId id="2147483722" r:id="rId2"/>
  </p:sldMasterIdLst>
  <p:notesMasterIdLst>
    <p:notesMasterId r:id="rId20"/>
  </p:notesMasterIdLst>
  <p:sldIdLst>
    <p:sldId id="256" r:id="rId3"/>
    <p:sldId id="279" r:id="rId4"/>
    <p:sldId id="281" r:id="rId5"/>
    <p:sldId id="282" r:id="rId6"/>
    <p:sldId id="291" r:id="rId7"/>
    <p:sldId id="283" r:id="rId8"/>
    <p:sldId id="293" r:id="rId9"/>
    <p:sldId id="294" r:id="rId10"/>
    <p:sldId id="285" r:id="rId11"/>
    <p:sldId id="289" r:id="rId12"/>
    <p:sldId id="280" r:id="rId13"/>
    <p:sldId id="284" r:id="rId14"/>
    <p:sldId id="288" r:id="rId15"/>
    <p:sldId id="286" r:id="rId16"/>
    <p:sldId id="258" r:id="rId17"/>
    <p:sldId id="295" r:id="rId18"/>
    <p:sldId id="287" r:id="rId19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226" autoAdjust="0"/>
  </p:normalViewPr>
  <p:slideViewPr>
    <p:cSldViewPr snapToGrid="0" snapToObjects="1">
      <p:cViewPr varScale="1">
        <p:scale>
          <a:sx n="65" d="100"/>
          <a:sy n="65" d="100"/>
        </p:scale>
        <p:origin x="115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58812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Summer school- credit recovery, month of June, costs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7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0" dirty="0" smtClean="0"/>
              <a:t>Grades for athletics are checked for eligibility at the 18 week grading period (beginning of January). Students must be passing 5 out of 7 courses and be on track to graduate to play a sport.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0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Available CTAE</a:t>
            </a:r>
            <a:r>
              <a:rPr lang="en-US" baseline="0" dirty="0" smtClean="0"/>
              <a:t> courses at WHHS and LCCA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64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Students</a:t>
            </a:r>
            <a:r>
              <a:rPr lang="en-US" baseline="0" dirty="0" smtClean="0"/>
              <a:t> will receive a similar looking sheet to select electives on January 29 and 30.</a:t>
            </a:r>
            <a:endParaRPr dirty="0"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13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5200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9637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65171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26353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82287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61694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12508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08479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26685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7881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02468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94629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876338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05952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916314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373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835300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12490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45736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81625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8652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826983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901404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55503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495076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410604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79393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2111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78206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58502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140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64109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97909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323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335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hallco.instructure.com/courses/4894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16" y="2404262"/>
            <a:ext cx="2122806" cy="1809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4858" y="800797"/>
            <a:ext cx="55475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+mn-lt"/>
              </a:rPr>
              <a:t>CLASS OF</a:t>
            </a:r>
          </a:p>
          <a:p>
            <a:pPr algn="ctr"/>
            <a:endParaRPr lang="en-US" sz="8000" b="1" dirty="0" smtClean="0">
              <a:solidFill>
                <a:schemeClr val="tx1"/>
              </a:solidFill>
              <a:latin typeface="+mn-lt"/>
            </a:endParaRPr>
          </a:p>
          <a:p>
            <a:pPr algn="ctr"/>
            <a:endParaRPr lang="en-US" sz="80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+mn-lt"/>
              </a:rPr>
              <a:t>2023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Bell Schedule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7102" y="2238965"/>
            <a:ext cx="5357657" cy="3067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>
                <a:latin typeface="Century Gothic" panose="020B0502020202020204" pitchFamily="34" charset="0"/>
              </a:rPr>
              <a:t>Tuesday / </a:t>
            </a:r>
            <a:r>
              <a:rPr lang="en-US" b="1" u="sng" dirty="0" smtClean="0">
                <a:latin typeface="Century Gothic" panose="020B0502020202020204" pitchFamily="34" charset="0"/>
              </a:rPr>
              <a:t>Thursday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1st</a:t>
            </a:r>
            <a:r>
              <a:rPr lang="en-US" baseline="30000" dirty="0">
                <a:latin typeface="Century Gothic" panose="020B0502020202020204" pitchFamily="34" charset="0"/>
              </a:rPr>
              <a:t>	    </a:t>
            </a:r>
            <a:r>
              <a:rPr lang="en-US" dirty="0" smtClean="0">
                <a:latin typeface="Century Gothic" panose="020B0502020202020204" pitchFamily="34" charset="0"/>
              </a:rPr>
              <a:t>  8:20 – 10:00   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3rd</a:t>
            </a:r>
            <a:r>
              <a:rPr lang="en-US" dirty="0">
                <a:latin typeface="Century Gothic" panose="020B0502020202020204" pitchFamily="34" charset="0"/>
              </a:rPr>
              <a:t>	     </a:t>
            </a:r>
            <a:r>
              <a:rPr lang="en-US" dirty="0" smtClean="0">
                <a:latin typeface="Century Gothic" panose="020B0502020202020204" pitchFamily="34" charset="0"/>
              </a:rPr>
              <a:t>10:05 </a:t>
            </a:r>
            <a:r>
              <a:rPr lang="en-US" dirty="0">
                <a:latin typeface="Century Gothic" panose="020B0502020202020204" pitchFamily="34" charset="0"/>
              </a:rPr>
              <a:t>– </a:t>
            </a:r>
            <a:r>
              <a:rPr lang="en-US" dirty="0" smtClean="0">
                <a:latin typeface="Century Gothic" panose="020B0502020202020204" pitchFamily="34" charset="0"/>
              </a:rPr>
              <a:t>12:55</a:t>
            </a:r>
            <a:endParaRPr lang="en-US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US" dirty="0"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latin typeface="Century Gothic" panose="020B0502020202020204" pitchFamily="34" charset="0"/>
              </a:rPr>
              <a:t>Lunch  </a:t>
            </a:r>
            <a:r>
              <a:rPr lang="en-US" sz="1600" b="1" dirty="0" smtClean="0">
                <a:latin typeface="Century Gothic" panose="020B0502020202020204" pitchFamily="34" charset="0"/>
              </a:rPr>
              <a:t>A</a:t>
            </a:r>
            <a:r>
              <a:rPr lang="en-US" sz="1600" dirty="0" smtClean="0">
                <a:latin typeface="Century Gothic" panose="020B0502020202020204" pitchFamily="34" charset="0"/>
              </a:rPr>
              <a:t>(11:15)       </a:t>
            </a:r>
            <a:r>
              <a:rPr lang="en-US" sz="1600" b="1" dirty="0" smtClean="0">
                <a:latin typeface="Century Gothic" panose="020B0502020202020204" pitchFamily="34" charset="0"/>
              </a:rPr>
              <a:t>B</a:t>
            </a:r>
            <a:r>
              <a:rPr lang="en-US" sz="1600" dirty="0" smtClean="0">
                <a:latin typeface="Century Gothic" panose="020B0502020202020204" pitchFamily="34" charset="0"/>
              </a:rPr>
              <a:t>(11:50)     </a:t>
            </a:r>
            <a:r>
              <a:rPr lang="en-US" sz="1600" b="1" dirty="0" smtClean="0">
                <a:latin typeface="Century Gothic" panose="020B0502020202020204" pitchFamily="34" charset="0"/>
              </a:rPr>
              <a:t>C</a:t>
            </a:r>
            <a:r>
              <a:rPr lang="en-US" sz="1600" dirty="0" smtClean="0">
                <a:latin typeface="Century Gothic" panose="020B0502020202020204" pitchFamily="34" charset="0"/>
              </a:rPr>
              <a:t>(12:25)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5th</a:t>
            </a:r>
            <a:r>
              <a:rPr lang="en-US" baseline="30000" dirty="0" smtClean="0">
                <a:latin typeface="Century Gothic" panose="020B0502020202020204" pitchFamily="34" charset="0"/>
              </a:rPr>
              <a:t>	</a:t>
            </a:r>
            <a:r>
              <a:rPr lang="en-US" dirty="0" smtClean="0">
                <a:latin typeface="Century Gothic" panose="020B0502020202020204" pitchFamily="34" charset="0"/>
              </a:rPr>
              <a:t>     1:00 – 2:40</a:t>
            </a:r>
            <a:endParaRPr lang="en-US" baseline="30000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7th</a:t>
            </a:r>
            <a:r>
              <a:rPr lang="en-US" baseline="30000" dirty="0" smtClean="0">
                <a:latin typeface="Century Gothic" panose="020B0502020202020204" pitchFamily="34" charset="0"/>
              </a:rPr>
              <a:t>            </a:t>
            </a:r>
            <a:r>
              <a:rPr lang="en-US" dirty="0" smtClean="0">
                <a:latin typeface="Century Gothic" panose="020B0502020202020204" pitchFamily="34" charset="0"/>
              </a:rPr>
              <a:t>2:45 </a:t>
            </a:r>
            <a:r>
              <a:rPr lang="en-US" dirty="0">
                <a:latin typeface="Century Gothic" panose="020B0502020202020204" pitchFamily="34" charset="0"/>
              </a:rPr>
              <a:t>– 3:35</a:t>
            </a:r>
          </a:p>
          <a:p>
            <a:pPr marL="0" indent="0">
              <a:buNone/>
            </a:pPr>
            <a:endParaRPr lang="en-US" sz="33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61288" y="2238965"/>
            <a:ext cx="5357657" cy="306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u="sng" dirty="0" smtClean="0">
                <a:latin typeface="Century Gothic" panose="020B0502020202020204" pitchFamily="34" charset="0"/>
              </a:rPr>
              <a:t>Wednesday / Friday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2nd</a:t>
            </a:r>
            <a:r>
              <a:rPr lang="en-US" baseline="30000" dirty="0" smtClean="0">
                <a:latin typeface="Century Gothic" panose="020B0502020202020204" pitchFamily="34" charset="0"/>
              </a:rPr>
              <a:t>	    </a:t>
            </a:r>
            <a:r>
              <a:rPr lang="en-US" dirty="0" smtClean="0">
                <a:latin typeface="Century Gothic" panose="020B0502020202020204" pitchFamily="34" charset="0"/>
              </a:rPr>
              <a:t>  8:20 – 10:00  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4th 	     10:05 – 12:55</a:t>
            </a:r>
          </a:p>
          <a:p>
            <a:pPr>
              <a:buFont typeface="Wingdings 3" charset="2"/>
              <a:buNone/>
            </a:pPr>
            <a:r>
              <a:rPr lang="en-US" dirty="0" smtClean="0">
                <a:latin typeface="Century Gothic" panose="020B0502020202020204" pitchFamily="34" charset="0"/>
              </a:rPr>
              <a:t>	</a:t>
            </a:r>
            <a:r>
              <a:rPr lang="en-US" sz="1600" dirty="0" smtClean="0">
                <a:latin typeface="Century Gothic" panose="020B0502020202020204" pitchFamily="34" charset="0"/>
              </a:rPr>
              <a:t>Lunch  </a:t>
            </a:r>
            <a:r>
              <a:rPr lang="en-US" sz="1600" b="1" dirty="0" smtClean="0">
                <a:latin typeface="Century Gothic" panose="020B0502020202020204" pitchFamily="34" charset="0"/>
              </a:rPr>
              <a:t>A</a:t>
            </a:r>
            <a:r>
              <a:rPr lang="en-US" sz="1600" dirty="0" smtClean="0">
                <a:latin typeface="Century Gothic" panose="020B0502020202020204" pitchFamily="34" charset="0"/>
              </a:rPr>
              <a:t>(11:15)       </a:t>
            </a:r>
            <a:r>
              <a:rPr lang="en-US" sz="1600" b="1" dirty="0" smtClean="0">
                <a:latin typeface="Century Gothic" panose="020B0502020202020204" pitchFamily="34" charset="0"/>
              </a:rPr>
              <a:t>B</a:t>
            </a:r>
            <a:r>
              <a:rPr lang="en-US" sz="1600" dirty="0" smtClean="0">
                <a:latin typeface="Century Gothic" panose="020B0502020202020204" pitchFamily="34" charset="0"/>
              </a:rPr>
              <a:t>(11:50)     </a:t>
            </a:r>
            <a:r>
              <a:rPr lang="en-US" sz="1600" b="1" dirty="0" smtClean="0">
                <a:latin typeface="Century Gothic" panose="020B0502020202020204" pitchFamily="34" charset="0"/>
              </a:rPr>
              <a:t>C</a:t>
            </a:r>
            <a:r>
              <a:rPr lang="en-US" sz="1600" dirty="0" smtClean="0">
                <a:latin typeface="Century Gothic" panose="020B0502020202020204" pitchFamily="34" charset="0"/>
              </a:rPr>
              <a:t>(12:25) 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6th</a:t>
            </a:r>
            <a:r>
              <a:rPr lang="en-US" baseline="30000" dirty="0" smtClean="0">
                <a:latin typeface="Century Gothic" panose="020B0502020202020204" pitchFamily="34" charset="0"/>
              </a:rPr>
              <a:t>	</a:t>
            </a:r>
            <a:r>
              <a:rPr lang="en-US" dirty="0" smtClean="0">
                <a:latin typeface="Century Gothic" panose="020B0502020202020204" pitchFamily="34" charset="0"/>
              </a:rPr>
              <a:t>     1:00 – 2:40</a:t>
            </a:r>
            <a:endParaRPr lang="en-US" baseline="30000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7th</a:t>
            </a:r>
            <a:r>
              <a:rPr lang="en-US" baseline="30000" dirty="0" smtClean="0">
                <a:latin typeface="Century Gothic" panose="020B0502020202020204" pitchFamily="34" charset="0"/>
              </a:rPr>
              <a:t>            </a:t>
            </a:r>
            <a:r>
              <a:rPr lang="en-US" dirty="0" smtClean="0">
                <a:latin typeface="Century Gothic" panose="020B0502020202020204" pitchFamily="34" charset="0"/>
              </a:rPr>
              <a:t>2:45 – 3:35</a:t>
            </a:r>
          </a:p>
          <a:p>
            <a:pPr marL="0" indent="0">
              <a:buFont typeface="Wingdings 3" charset="2"/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01611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1385455"/>
            <a:ext cx="7697465" cy="4862951"/>
          </a:xfrm>
        </p:spPr>
        <p:txBody>
          <a:bodyPr/>
          <a:lstStyle/>
          <a:p>
            <a:r>
              <a:rPr lang="en-US" dirty="0" smtClean="0"/>
              <a:t>December- Program of Choice applications due (World Scholars and I2)</a:t>
            </a:r>
          </a:p>
          <a:p>
            <a:r>
              <a:rPr lang="en-US" dirty="0" smtClean="0"/>
              <a:t>Week of January 14- 8</a:t>
            </a:r>
            <a:r>
              <a:rPr lang="en-US" baseline="30000" dirty="0" smtClean="0"/>
              <a:t>th</a:t>
            </a:r>
            <a:r>
              <a:rPr lang="en-US" dirty="0" smtClean="0"/>
              <a:t> grade teachers made academic recommendations</a:t>
            </a:r>
          </a:p>
          <a:p>
            <a:r>
              <a:rPr lang="en-US" dirty="0" smtClean="0"/>
              <a:t>January 24- parent/guardian information session</a:t>
            </a:r>
          </a:p>
          <a:p>
            <a:r>
              <a:rPr lang="en-US" dirty="0" smtClean="0"/>
              <a:t>January 29 &amp; 30- WHMS students tour WHHS and select electives</a:t>
            </a:r>
          </a:p>
          <a:p>
            <a:r>
              <a:rPr lang="en-US" dirty="0" smtClean="0"/>
              <a:t>February 15- Program of Choice notification sent out</a:t>
            </a:r>
          </a:p>
          <a:p>
            <a:r>
              <a:rPr lang="en-US" dirty="0" smtClean="0"/>
              <a:t>March- receive course requests</a:t>
            </a:r>
          </a:p>
          <a:p>
            <a:r>
              <a:rPr lang="en-US" dirty="0" smtClean="0"/>
              <a:t>July- master schedule created</a:t>
            </a:r>
          </a:p>
          <a:p>
            <a:r>
              <a:rPr lang="en-US" dirty="0" smtClean="0"/>
              <a:t>August 1- pick up schedule at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2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Typical 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 Schedule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700" y="1440873"/>
            <a:ext cx="6711654" cy="48075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English</a:t>
            </a:r>
          </a:p>
          <a:p>
            <a:r>
              <a:rPr lang="en-US" dirty="0" smtClean="0"/>
              <a:t>Math</a:t>
            </a:r>
          </a:p>
          <a:p>
            <a:r>
              <a:rPr lang="en-US" dirty="0" smtClean="0"/>
              <a:t>Science</a:t>
            </a:r>
          </a:p>
          <a:p>
            <a:r>
              <a:rPr lang="en-US" dirty="0" smtClean="0"/>
              <a:t>History</a:t>
            </a:r>
          </a:p>
          <a:p>
            <a:r>
              <a:rPr lang="en-US" dirty="0" smtClean="0"/>
              <a:t>Health / PE – one course per semester</a:t>
            </a:r>
          </a:p>
          <a:p>
            <a:r>
              <a:rPr lang="en-US" dirty="0" smtClean="0"/>
              <a:t>Elective*</a:t>
            </a:r>
          </a:p>
          <a:p>
            <a:r>
              <a:rPr lang="en-US" dirty="0" smtClean="0"/>
              <a:t>Elective*</a:t>
            </a:r>
          </a:p>
          <a:p>
            <a:endParaRPr lang="en-US" dirty="0"/>
          </a:p>
          <a:p>
            <a:r>
              <a:rPr lang="en-US" dirty="0" smtClean="0"/>
              <a:t>Please note- </a:t>
            </a:r>
          </a:p>
          <a:p>
            <a:pPr lvl="1"/>
            <a:r>
              <a:rPr lang="en-US" dirty="0" smtClean="0"/>
              <a:t>a recommendation for math support will take up one class period</a:t>
            </a:r>
          </a:p>
          <a:p>
            <a:pPr lvl="1"/>
            <a:r>
              <a:rPr lang="en-US" dirty="0" smtClean="0"/>
              <a:t>attending LCCA takes up two class periods</a:t>
            </a:r>
          </a:p>
          <a:p>
            <a:pPr lvl="1"/>
            <a:r>
              <a:rPr lang="en-US" dirty="0" smtClean="0"/>
              <a:t>2 years of the same modern language is required to attend a 4 year college/university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9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PE</a:t>
            </a:r>
          </a:p>
          <a:p>
            <a:r>
              <a:rPr lang="en-US" dirty="0" smtClean="0"/>
              <a:t>Fine Arts</a:t>
            </a:r>
          </a:p>
          <a:p>
            <a:r>
              <a:rPr lang="en-US" dirty="0" smtClean="0"/>
              <a:t>Modern Language</a:t>
            </a:r>
          </a:p>
          <a:p>
            <a:r>
              <a:rPr lang="en-US" dirty="0" smtClean="0"/>
              <a:t>CTAE at WHHS</a:t>
            </a:r>
          </a:p>
          <a:p>
            <a:r>
              <a:rPr lang="en-US" dirty="0" smtClean="0"/>
              <a:t>CTAE at LCCA *takes up 2 class periods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*bussed to a different building</a:t>
            </a:r>
          </a:p>
        </p:txBody>
      </p:sp>
    </p:spTree>
    <p:extLst>
      <p:ext uri="{BB962C8B-B14F-4D97-AF65-F5344CB8AC3E}">
        <p14:creationId xmlns:p14="http://schemas.microsoft.com/office/powerpoint/2010/main" val="242576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964" y="960582"/>
            <a:ext cx="5916323" cy="58004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4710" y="260317"/>
            <a:ext cx="7055380" cy="1400530"/>
          </a:xfrm>
        </p:spPr>
        <p:txBody>
          <a:bodyPr/>
          <a:lstStyle/>
          <a:p>
            <a:r>
              <a:rPr lang="en-US" dirty="0" smtClean="0"/>
              <a:t>Career 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1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52400"/>
            <a:ext cx="8495150" cy="647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IB</a:t>
            </a:r>
          </a:p>
          <a:p>
            <a:r>
              <a:rPr lang="en-US" sz="2800" dirty="0" smtClean="0"/>
              <a:t>Dual enrollment</a:t>
            </a:r>
          </a:p>
          <a:p>
            <a:r>
              <a:rPr lang="en-US" sz="2800" dirty="0" smtClean="0"/>
              <a:t>Work-based learning</a:t>
            </a:r>
          </a:p>
          <a:p>
            <a:r>
              <a:rPr lang="en-US" sz="2800" dirty="0" smtClean="0"/>
              <a:t>Honors Mentorship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4958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Website- whhs.hallco.org</a:t>
            </a:r>
          </a:p>
          <a:p>
            <a:r>
              <a:rPr lang="en-US" dirty="0" smtClean="0"/>
              <a:t>Remind</a:t>
            </a:r>
          </a:p>
          <a:p>
            <a:r>
              <a:rPr lang="en-US" dirty="0" smtClean="0"/>
              <a:t>Parent portal/Infinite Campus</a:t>
            </a:r>
          </a:p>
          <a:p>
            <a:r>
              <a:rPr lang="en-US" dirty="0" smtClean="0"/>
              <a:t>Canvas-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hallco.instructure.com/courses/48947</a:t>
            </a:r>
            <a:endParaRPr lang="en-US" dirty="0" smtClean="0"/>
          </a:p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Instagram- </a:t>
            </a:r>
            <a:r>
              <a:rPr lang="en-US" dirty="0" err="1" smtClean="0"/>
              <a:t>wh_spartans</a:t>
            </a:r>
            <a:r>
              <a:rPr lang="en-US" dirty="0" smtClean="0"/>
              <a:t> &amp; </a:t>
            </a:r>
            <a:r>
              <a:rPr lang="en-US" dirty="0" err="1" smtClean="0"/>
              <a:t>whhs_guidance</a:t>
            </a:r>
            <a:endParaRPr lang="en-US" dirty="0" smtClean="0"/>
          </a:p>
          <a:p>
            <a:pPr lvl="1"/>
            <a:r>
              <a:rPr lang="en-US" dirty="0" smtClean="0"/>
              <a:t>Twitter- @</a:t>
            </a:r>
            <a:r>
              <a:rPr lang="en-US" dirty="0" err="1" smtClean="0"/>
              <a:t>WH_Spartans</a:t>
            </a:r>
            <a:r>
              <a:rPr lang="en-US" dirty="0" smtClean="0"/>
              <a:t> &amp; @</a:t>
            </a:r>
            <a:r>
              <a:rPr lang="en-US" dirty="0" err="1" smtClean="0"/>
              <a:t>WHHSGuidance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4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People to Know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Principal- Dr. Ley Hathcock</a:t>
            </a:r>
          </a:p>
          <a:p>
            <a:r>
              <a:rPr lang="en-US" dirty="0" smtClean="0"/>
              <a:t>Assistant Principals- Mrs. Amy Brock</a:t>
            </a:r>
          </a:p>
          <a:p>
            <a:pPr marL="2743200" lvl="6" indent="0">
              <a:buNone/>
            </a:pPr>
            <a:r>
              <a:rPr lang="en-US" sz="2000" dirty="0" smtClean="0"/>
              <a:t>Dr. Ean Sonnier</a:t>
            </a:r>
          </a:p>
          <a:p>
            <a:pPr marL="2743200" lvl="6" indent="0">
              <a:buNone/>
            </a:pPr>
            <a:r>
              <a:rPr lang="en-US" sz="2000" dirty="0" smtClean="0"/>
              <a:t>Mr. Wagner</a:t>
            </a:r>
          </a:p>
          <a:p>
            <a:r>
              <a:rPr lang="en-US" dirty="0" smtClean="0"/>
              <a:t>Counselors- Mrs. Jessica Diedrich, A-K</a:t>
            </a:r>
          </a:p>
          <a:p>
            <a:pPr marL="1828800" lvl="4" indent="0">
              <a:buNone/>
            </a:pPr>
            <a:r>
              <a:rPr lang="en-US" sz="2000" dirty="0" smtClean="0"/>
              <a:t>Mrs. Erica Hughes, L-Z</a:t>
            </a:r>
          </a:p>
          <a:p>
            <a:r>
              <a:rPr lang="en-US" dirty="0" smtClean="0"/>
              <a:t>Graduation Coach- Mrs. Cindy Herford</a:t>
            </a:r>
            <a:endParaRPr lang="en-US" sz="2000" dirty="0"/>
          </a:p>
          <a:p>
            <a:pPr marL="1828800" lvl="4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8087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Requirements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16" y="1152983"/>
            <a:ext cx="6467475" cy="544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7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Promotion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6874" y="1302327"/>
            <a:ext cx="6946088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4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u="sng" dirty="0" smtClean="0"/>
              <a:t>Grading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56572" y="1443325"/>
            <a:ext cx="8081028" cy="47173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Grades are split 60% tests, 40% daily work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dirty="0" smtClean="0"/>
              <a:t>Must earn a minimum of a 70 (C</a:t>
            </a:r>
            <a:r>
              <a:rPr lang="en-US" sz="2400" dirty="0"/>
              <a:t>)</a:t>
            </a:r>
            <a:r>
              <a:rPr lang="en-US" sz="2400" dirty="0" smtClean="0"/>
              <a:t> average to earn credit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u="sng" dirty="0" smtClean="0"/>
              <a:t>F’s </a:t>
            </a:r>
            <a:r>
              <a:rPr lang="en-US" sz="2400" dirty="0"/>
              <a:t>= No credit, effects </a:t>
            </a:r>
            <a:r>
              <a:rPr lang="en-US" sz="2400" dirty="0" smtClean="0"/>
              <a:t>athletic eligibility, grade promotion, graduation, college acceptance, scholarships, etc.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 dirty="0" smtClean="0"/>
              <a:t>PPPA/EOC/Final </a:t>
            </a:r>
            <a:r>
              <a:rPr lang="en-US" sz="2400" dirty="0"/>
              <a:t>= </a:t>
            </a:r>
            <a:r>
              <a:rPr lang="en-US" sz="2400" dirty="0" smtClean="0"/>
              <a:t>20% of second semester grade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EOCS- Algebra, Geometry, 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Literature, American Literature, US History, Economics, Biology, and Physical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3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300" dirty="0"/>
          </a:p>
          <a:p>
            <a:pPr eaLnBrk="1" hangingPunct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27649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Daily RTI / Flextime</a:t>
            </a:r>
          </a:p>
          <a:p>
            <a:r>
              <a:rPr lang="en-US" dirty="0" smtClean="0"/>
              <a:t>Before &amp; afterschool tutoring</a:t>
            </a:r>
          </a:p>
          <a:p>
            <a:r>
              <a:rPr lang="en-US" dirty="0" smtClean="0"/>
              <a:t>Yearly math support courses</a:t>
            </a:r>
          </a:p>
          <a:p>
            <a:r>
              <a:rPr lang="en-US" dirty="0" smtClean="0"/>
              <a:t>Online reading and math (RTI interventions)</a:t>
            </a:r>
          </a:p>
          <a:p>
            <a:r>
              <a:rPr lang="en-US" dirty="0" smtClean="0"/>
              <a:t>Weekly advisement</a:t>
            </a:r>
          </a:p>
          <a:p>
            <a:r>
              <a:rPr lang="en-US" dirty="0" smtClean="0"/>
              <a:t>Unit/credit recovery (E2020)</a:t>
            </a:r>
          </a:p>
          <a:p>
            <a:r>
              <a:rPr lang="en-US" dirty="0" smtClean="0"/>
              <a:t>Graduation Coach / Counselors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2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u="sng" dirty="0" smtClean="0"/>
              <a:t>Student Responsibility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Complete all class work and home </a:t>
            </a:r>
            <a:r>
              <a:rPr lang="en-US" dirty="0" smtClean="0"/>
              <a:t>work on time</a:t>
            </a:r>
          </a:p>
          <a:p>
            <a:pPr>
              <a:lnSpc>
                <a:spcPct val="90000"/>
              </a:lnSpc>
            </a:pPr>
            <a:r>
              <a:rPr lang="en-US" dirty="0"/>
              <a:t>Have good attendance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 responsible to get your makeup work if </a:t>
            </a:r>
            <a:r>
              <a:rPr lang="en-US" dirty="0" smtClean="0"/>
              <a:t>absent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Ask for extra help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Check teacher websites (CANVAS)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 not be afraid to email your teachers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Take advantage of tutoring opportunities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Write down assignments and deadlines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Agenda planner given</a:t>
            </a:r>
          </a:p>
        </p:txBody>
      </p:sp>
    </p:spTree>
    <p:extLst>
      <p:ext uri="{BB962C8B-B14F-4D97-AF65-F5344CB8AC3E}">
        <p14:creationId xmlns:p14="http://schemas.microsoft.com/office/powerpoint/2010/main" val="423509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u="sng" dirty="0" smtClean="0"/>
              <a:t>College/Scholarships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8140" y="1298545"/>
            <a:ext cx="6711654" cy="4195481"/>
          </a:xfrm>
        </p:spPr>
        <p:txBody>
          <a:bodyPr>
            <a:normAutofit/>
          </a:bodyPr>
          <a:lstStyle/>
          <a:p>
            <a:pPr lvl="2" eaLnBrk="1" hangingPunct="1">
              <a:defRPr/>
            </a:pPr>
            <a:endParaRPr lang="en-US" dirty="0" smtClean="0"/>
          </a:p>
          <a:p>
            <a:pPr marL="342900" lvl="2" indent="-342900" eaLnBrk="1" hangingPunct="1">
              <a:defRPr/>
            </a:pPr>
            <a:r>
              <a:rPr lang="en-US" sz="2400" dirty="0" smtClean="0"/>
              <a:t>Colleges accept students based on their academic history for grades 9-11 and monitor them throughout their senior year</a:t>
            </a:r>
          </a:p>
          <a:p>
            <a:pPr marL="342900" lvl="2" indent="-342900" eaLnBrk="1" hangingPunct="1">
              <a:defRPr/>
            </a:pPr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7200" y="320040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u="sng" dirty="0" smtClean="0">
                <a:solidFill>
                  <a:schemeClr val="tx1"/>
                </a:solidFill>
                <a:latin typeface="+mn-lt"/>
              </a:rPr>
              <a:t>HOPE Scholarship</a:t>
            </a:r>
          </a:p>
          <a:p>
            <a:endParaRPr lang="en-US" sz="1800" u="sng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HOPE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GPA of 3.0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+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HOPE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GPA only includes academic core courses and language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courses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4 rigors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Courses taken in MS do not count toward HOPE GPA &amp; rigor 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64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Bell Schedule</a:t>
            </a:r>
            <a:endParaRPr lang="en-US" dirty="0"/>
          </a:p>
        </p:txBody>
      </p:sp>
      <p:sp>
        <p:nvSpPr>
          <p:cNvPr id="4" name="Content Placeholder 5"/>
          <p:cNvSpPr txBox="1">
            <a:spLocks noGrp="1"/>
          </p:cNvSpPr>
          <p:nvPr>
            <p:ph idx="1"/>
          </p:nvPr>
        </p:nvSpPr>
        <p:spPr>
          <a:xfrm>
            <a:off x="827700" y="1477819"/>
            <a:ext cx="7697464" cy="4770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u="sng" dirty="0" smtClean="0">
                <a:latin typeface="Century Gothic" panose="020B0502020202020204" pitchFamily="34" charset="0"/>
              </a:rPr>
              <a:t>Monday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1</a:t>
            </a:r>
            <a:r>
              <a:rPr lang="en-US" baseline="30000" dirty="0" smtClean="0">
                <a:latin typeface="Century Gothic" panose="020B0502020202020204" pitchFamily="34" charset="0"/>
              </a:rPr>
              <a:t>st	    </a:t>
            </a:r>
            <a:r>
              <a:rPr lang="en-US" dirty="0" smtClean="0">
                <a:latin typeface="Century Gothic" panose="020B0502020202020204" pitchFamily="34" charset="0"/>
              </a:rPr>
              <a:t>  8:20 – 9:10       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2</a:t>
            </a:r>
            <a:r>
              <a:rPr lang="en-US" baseline="30000" dirty="0" smtClean="0">
                <a:latin typeface="Century Gothic" panose="020B0502020202020204" pitchFamily="34" charset="0"/>
              </a:rPr>
              <a:t>nd	</a:t>
            </a:r>
            <a:r>
              <a:rPr lang="en-US" dirty="0" smtClean="0">
                <a:latin typeface="Century Gothic" panose="020B0502020202020204" pitchFamily="34" charset="0"/>
              </a:rPr>
              <a:t>     9:15 – 10:00</a:t>
            </a:r>
          </a:p>
          <a:p>
            <a:pPr marL="0" indent="0">
              <a:buFont typeface="Wingdings 3" charset="2"/>
              <a:buNone/>
            </a:pPr>
            <a:r>
              <a:rPr lang="en-US" b="1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ADVISEMENT  10:05 – 10:25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3</a:t>
            </a:r>
            <a:r>
              <a:rPr lang="en-US" baseline="30000" dirty="0" smtClean="0">
                <a:latin typeface="Century Gothic" panose="020B0502020202020204" pitchFamily="34" charset="0"/>
              </a:rPr>
              <a:t>rd</a:t>
            </a:r>
            <a:r>
              <a:rPr lang="en-US" dirty="0" smtClean="0">
                <a:latin typeface="Century Gothic" panose="020B0502020202020204" pitchFamily="34" charset="0"/>
              </a:rPr>
              <a:t> 	     10:30 – 11:15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4</a:t>
            </a:r>
            <a:r>
              <a:rPr lang="en-US" baseline="30000" dirty="0" smtClean="0">
                <a:latin typeface="Century Gothic" panose="020B0502020202020204" pitchFamily="34" charset="0"/>
              </a:rPr>
              <a:t>th             </a:t>
            </a:r>
            <a:r>
              <a:rPr lang="en-US" dirty="0" smtClean="0">
                <a:latin typeface="Century Gothic" panose="020B0502020202020204" pitchFamily="34" charset="0"/>
              </a:rPr>
              <a:t>11:20 – 1:00</a:t>
            </a:r>
            <a:endParaRPr lang="en-US" baseline="30000" dirty="0" smtClean="0">
              <a:latin typeface="Century Gothic" panose="020B0502020202020204" pitchFamily="34" charset="0"/>
            </a:endParaRPr>
          </a:p>
          <a:p>
            <a:pPr>
              <a:buFont typeface="Wingdings 3" charset="2"/>
              <a:buNone/>
            </a:pPr>
            <a:r>
              <a:rPr lang="en-US" dirty="0" smtClean="0">
                <a:latin typeface="Century Gothic" panose="020B0502020202020204" pitchFamily="34" charset="0"/>
              </a:rPr>
              <a:t>	LUNCH </a:t>
            </a:r>
            <a:r>
              <a:rPr lang="en-US" b="1" dirty="0" smtClean="0">
                <a:latin typeface="Century Gothic" panose="020B0502020202020204" pitchFamily="34" charset="0"/>
              </a:rPr>
              <a:t>A</a:t>
            </a:r>
            <a:r>
              <a:rPr lang="en-US" dirty="0" smtClean="0">
                <a:latin typeface="Century Gothic" panose="020B0502020202020204" pitchFamily="34" charset="0"/>
              </a:rPr>
              <a:t>(11:20)       </a:t>
            </a:r>
            <a:r>
              <a:rPr lang="en-US" b="1" dirty="0" smtClean="0">
                <a:latin typeface="Century Gothic" panose="020B0502020202020204" pitchFamily="34" charset="0"/>
              </a:rPr>
              <a:t>B</a:t>
            </a:r>
            <a:r>
              <a:rPr lang="en-US" dirty="0" smtClean="0">
                <a:latin typeface="Century Gothic" panose="020B0502020202020204" pitchFamily="34" charset="0"/>
              </a:rPr>
              <a:t>(11:45)  11:50   </a:t>
            </a:r>
            <a:r>
              <a:rPr lang="en-US" b="1" dirty="0" smtClean="0">
                <a:latin typeface="Century Gothic" panose="020B0502020202020204" pitchFamily="34" charset="0"/>
              </a:rPr>
              <a:t>C</a:t>
            </a:r>
            <a:r>
              <a:rPr lang="en-US" dirty="0" smtClean="0">
                <a:latin typeface="Century Gothic" panose="020B0502020202020204" pitchFamily="34" charset="0"/>
              </a:rPr>
              <a:t>(12:10)  12:15    </a:t>
            </a:r>
            <a:r>
              <a:rPr lang="en-US" b="1" dirty="0" smtClean="0">
                <a:latin typeface="Century Gothic" panose="020B0502020202020204" pitchFamily="34" charset="0"/>
              </a:rPr>
              <a:t>D</a:t>
            </a:r>
            <a:r>
              <a:rPr lang="en-US" dirty="0" smtClean="0">
                <a:latin typeface="Century Gothic" panose="020B0502020202020204" pitchFamily="34" charset="0"/>
              </a:rPr>
              <a:t>(12:35)  12:40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5</a:t>
            </a:r>
            <a:r>
              <a:rPr lang="en-US" baseline="30000" dirty="0" smtClean="0">
                <a:latin typeface="Century Gothic" panose="020B0502020202020204" pitchFamily="34" charset="0"/>
              </a:rPr>
              <a:t>th	</a:t>
            </a:r>
            <a:r>
              <a:rPr lang="en-US" dirty="0" smtClean="0">
                <a:latin typeface="Century Gothic" panose="020B0502020202020204" pitchFamily="34" charset="0"/>
              </a:rPr>
              <a:t>      1:05 – 1:50</a:t>
            </a:r>
            <a:endParaRPr lang="en-US" baseline="30000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6</a:t>
            </a:r>
            <a:r>
              <a:rPr lang="en-US" baseline="30000" dirty="0" smtClean="0">
                <a:latin typeface="Century Gothic" panose="020B0502020202020204" pitchFamily="34" charset="0"/>
              </a:rPr>
              <a:t>th              </a:t>
            </a:r>
            <a:r>
              <a:rPr lang="en-US" dirty="0" smtClean="0">
                <a:latin typeface="Century Gothic" panose="020B0502020202020204" pitchFamily="34" charset="0"/>
              </a:rPr>
              <a:t>1:55 – 2:40</a:t>
            </a:r>
            <a:endParaRPr lang="en-US" baseline="30000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7</a:t>
            </a:r>
            <a:r>
              <a:rPr lang="en-US" baseline="30000" dirty="0" smtClean="0">
                <a:latin typeface="Century Gothic" panose="020B0502020202020204" pitchFamily="34" charset="0"/>
              </a:rPr>
              <a:t>th               </a:t>
            </a:r>
            <a:r>
              <a:rPr lang="en-US" dirty="0" smtClean="0">
                <a:latin typeface="Century Gothic" panose="020B0502020202020204" pitchFamily="34" charset="0"/>
              </a:rPr>
              <a:t>2:45 – 3:35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57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528</Words>
  <Application>Microsoft Office PowerPoint</Application>
  <PresentationFormat>On-screen Show (4:3)</PresentationFormat>
  <Paragraphs>119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Wingdings 3</vt:lpstr>
      <vt:lpstr>Century Gothic</vt:lpstr>
      <vt:lpstr>Calibri</vt:lpstr>
      <vt:lpstr>Wingdings</vt:lpstr>
      <vt:lpstr>Ion</vt:lpstr>
      <vt:lpstr>1_Ion</vt:lpstr>
      <vt:lpstr>PowerPoint Presentation</vt:lpstr>
      <vt:lpstr>People to Know</vt:lpstr>
      <vt:lpstr>Graduation Requirements</vt:lpstr>
      <vt:lpstr>Grade Promotion</vt:lpstr>
      <vt:lpstr>Grading</vt:lpstr>
      <vt:lpstr>Academic Supports</vt:lpstr>
      <vt:lpstr>Student Responsibility</vt:lpstr>
      <vt:lpstr>College/Scholarships</vt:lpstr>
      <vt:lpstr>2019 Bell Schedule</vt:lpstr>
      <vt:lpstr>2019 Bell Schedule </vt:lpstr>
      <vt:lpstr>Registration Timeline</vt:lpstr>
      <vt:lpstr>Typical 9th grade Schedule</vt:lpstr>
      <vt:lpstr>Electives</vt:lpstr>
      <vt:lpstr>Career Tech</vt:lpstr>
      <vt:lpstr>PowerPoint Presentation</vt:lpstr>
      <vt:lpstr>Future Opportunities</vt:lpstr>
      <vt:lpstr>Stay Informed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Erica</dc:creator>
  <cp:lastModifiedBy>Amy Brock</cp:lastModifiedBy>
  <cp:revision>16</cp:revision>
  <dcterms:modified xsi:type="dcterms:W3CDTF">2019-01-24T21:37:29Z</dcterms:modified>
</cp:coreProperties>
</file>